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305" r:id="rId2"/>
    <p:sldId id="296" r:id="rId3"/>
    <p:sldId id="301" r:id="rId4"/>
    <p:sldId id="303" r:id="rId5"/>
    <p:sldId id="304" r:id="rId6"/>
    <p:sldId id="300" r:id="rId7"/>
    <p:sldId id="302" r:id="rId8"/>
    <p:sldId id="295" r:id="rId9"/>
  </p:sldIdLst>
  <p:sldSz cx="9144000" cy="6858000" type="screen4x3"/>
  <p:notesSz cx="6797675" cy="987425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>
        <p:scale>
          <a:sx n="90" d="100"/>
          <a:sy n="90" d="100"/>
        </p:scale>
        <p:origin x="-3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BDFB2-FA29-40B3-9F63-160A7B20DD42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B340C-F0E1-43E2-82EB-A05D4350C7D0}" type="slidenum">
              <a:rPr lang="sr-Cyrl-BA" smtClean="0"/>
              <a:t>‹#›</a:t>
            </a:fld>
            <a:endParaRPr lang="sr-Cyrl-BA"/>
          </a:p>
        </p:txBody>
      </p:sp>
    </p:spTree>
    <p:extLst>
      <p:ext uri="{BB962C8B-B14F-4D97-AF65-F5344CB8AC3E}">
        <p14:creationId xmlns:p14="http://schemas.microsoft.com/office/powerpoint/2010/main" val="3267447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 algn="l" hangingPunct="1"/>
            <a:fld id="{0BABB9A0-5B85-4072-B3CC-61ACB1B2693C}" type="slidenum">
              <a:rPr/>
              <a:pPr lvl="0" algn="l" hangingPunct="1"/>
              <a:t>8</a:t>
            </a:fld>
            <a:fld id="{25939A43-D99C-456A-9021-7C853E609393}" type="slidenum">
              <a:rPr/>
              <a:pPr lvl="0" algn="l" hangingPunct="1"/>
              <a:t>8</a:t>
            </a:fld>
            <a:endParaRPr lang="x-none" sz="1800">
              <a:solidFill>
                <a:srgbClr val="000000"/>
              </a:solidFill>
              <a:latin typeface="Calibri" pitchFamily="34"/>
              <a:ea typeface="+mn-ea" pitchFamily="2"/>
              <a:cs typeface="+mn-c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57" cy="389"/>
          </a:xfrm>
        </p:spPr>
        <p:txBody>
          <a:bodyPr wrap="square" lIns="90000" tIns="45000" rIns="90000" bIns="45000"/>
          <a:lstStyle/>
          <a:p>
            <a:pPr lvl="0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913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8C51D5-7610-43BB-ADB5-327A7E8B1A0F}" type="datetimeFigureOut">
              <a:rPr lang="sr-Cyrl-BA" smtClean="0"/>
              <a:t>14.4.2016</a:t>
            </a:fld>
            <a:endParaRPr lang="sr-Cyrl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sr-Cyrl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705DA5-21E4-4F52-A890-CBA44F317E04}" type="slidenum">
              <a:rPr lang="sr-Cyrl-BA" smtClean="0"/>
              <a:t>‹#›</a:t>
            </a:fld>
            <a:endParaRPr lang="sr-Cyrl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emf"/><Relationship Id="rId7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pPr algn="ctr"/>
            <a:r>
              <a:rPr lang="sr-Latn-RS" sz="3200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2014</a:t>
            </a:r>
            <a:br>
              <a:rPr lang="sr-Latn-RS" sz="3200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r-Latn-RS" sz="2800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sr-Latn-RS" sz="2800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sr-Latn-RS" sz="2800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of Funds Pledged at the Brussels Donors’ Conference                      </a:t>
            </a:r>
            <a:r>
              <a:rPr lang="sr-Latn-RS" sz="280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Inclusive with 30 September 2015</a:t>
            </a:r>
            <a:br>
              <a:rPr lang="sr-Latn-RS" sz="280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sz="2800"/>
          </a:p>
        </p:txBody>
      </p:sp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6381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467" y="1825256"/>
            <a:ext cx="27717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0" t="12044" r="19448" b="9463"/>
          <a:stretch/>
        </p:blipFill>
        <p:spPr bwMode="auto">
          <a:xfrm>
            <a:off x="0" y="2386477"/>
            <a:ext cx="2840444" cy="2048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63289" y="76200"/>
            <a:ext cx="8674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6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2014</a:t>
            </a:r>
          </a:p>
          <a:p>
            <a:pPr algn="ctr"/>
            <a:endParaRPr lang="sr-Latn-RS" sz="1400" b="1" u="sng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at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 Donors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Conference                      </a:t>
            </a:r>
            <a:r>
              <a:rPr lang="sr-Latn-R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 with </a:t>
            </a:r>
            <a:r>
              <a:rPr lang="sr-Latn-RS" sz="14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September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sr-Latn-R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5" t="18490" r="18532" b="13026"/>
          <a:stretch/>
        </p:blipFill>
        <p:spPr bwMode="auto">
          <a:xfrm>
            <a:off x="3092236" y="3015127"/>
            <a:ext cx="2984972" cy="1907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210" y="2386477"/>
            <a:ext cx="2707876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5" t="20931" r="24225" b="10973"/>
          <a:stretch/>
        </p:blipFill>
        <p:spPr bwMode="auto">
          <a:xfrm>
            <a:off x="6281210" y="3834809"/>
            <a:ext cx="2790429" cy="1928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5" y="1339702"/>
            <a:ext cx="28670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1901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3289" y="76200"/>
            <a:ext cx="8674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6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2014</a:t>
            </a:r>
          </a:p>
          <a:p>
            <a:pPr algn="ctr"/>
            <a:endParaRPr lang="sr-Latn-RS" sz="1400" b="1" u="sng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Realization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at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 Donors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Conference                      </a:t>
            </a:r>
            <a:r>
              <a:rPr lang="sr-Latn-R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 with </a:t>
            </a:r>
            <a:r>
              <a:rPr lang="sr-Latn-RS" sz="14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September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sr-Latn-R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4" t="10322" r="9903" b="13517"/>
          <a:stretch/>
        </p:blipFill>
        <p:spPr bwMode="auto">
          <a:xfrm>
            <a:off x="102631" y="3081633"/>
            <a:ext cx="2738760" cy="1761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3" t="16381" r="12903" b="13538"/>
          <a:stretch/>
        </p:blipFill>
        <p:spPr bwMode="auto">
          <a:xfrm>
            <a:off x="3185372" y="3657600"/>
            <a:ext cx="2830597" cy="170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0" t="13397" r="14322" b="12429"/>
          <a:stretch/>
        </p:blipFill>
        <p:spPr bwMode="auto">
          <a:xfrm>
            <a:off x="6482772" y="4191000"/>
            <a:ext cx="2545799" cy="171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12" y="1295399"/>
            <a:ext cx="2735216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372" y="1647407"/>
            <a:ext cx="27717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600" y="2276475"/>
            <a:ext cx="2739374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81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9" t="18138" r="20154"/>
          <a:stretch/>
        </p:blipFill>
        <p:spPr bwMode="auto">
          <a:xfrm>
            <a:off x="-97465" y="2817961"/>
            <a:ext cx="2881424" cy="2136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0" t="21947" r="18512"/>
          <a:stretch/>
        </p:blipFill>
        <p:spPr bwMode="auto">
          <a:xfrm>
            <a:off x="3193310" y="3276600"/>
            <a:ext cx="2658140" cy="199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6" t="23048" r="22296"/>
          <a:stretch/>
        </p:blipFill>
        <p:spPr bwMode="auto">
          <a:xfrm>
            <a:off x="6335564" y="3886200"/>
            <a:ext cx="2694971" cy="195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63289" y="76200"/>
            <a:ext cx="8674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6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2014</a:t>
            </a:r>
          </a:p>
          <a:p>
            <a:pPr algn="ctr"/>
            <a:endParaRPr lang="sr-Latn-RS" sz="1400" b="1" u="sng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at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 Donors</a:t>
            </a:r>
            <a:r>
              <a:rPr lang="sr-Latn-RS" sz="1400" b="1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Conference - </a:t>
            </a:r>
            <a:r>
              <a:rPr lang="sr-Latn-RS" sz="1400" b="1" u="sng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</a:t>
            </a:r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</a:t>
            </a:r>
            <a:r>
              <a:rPr lang="sr-Latn-R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 with </a:t>
            </a:r>
            <a:r>
              <a:rPr lang="sr-Latn-RS" sz="14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September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sr-Latn-R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1136165"/>
            <a:ext cx="28670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493" y="1712427"/>
            <a:ext cx="27717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296" y="2241698"/>
            <a:ext cx="280550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traight Connector 15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17" name="Picture 7"/>
          <p:cNvPicPr>
            <a:picLocks noChangeAspect="1"/>
          </p:cNvPicPr>
          <p:nvPr/>
        </p:nvPicPr>
        <p:blipFill>
          <a:blip r:embed="rId8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531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3289" y="76200"/>
            <a:ext cx="8674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6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 2014</a:t>
            </a:r>
          </a:p>
          <a:p>
            <a:pPr algn="ctr"/>
            <a:endParaRPr lang="sr-Latn-RS" sz="1400" b="1" u="sng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Structure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unds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ledged at </a:t>
            </a:r>
            <a:r>
              <a:rPr lang="sr-Latn-RS" sz="1400" b="1" u="sng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sr-Latn-RS" sz="14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Brussels Donors</a:t>
            </a:r>
            <a:r>
              <a:rPr lang="sr-Latn-RS" sz="1400" b="1" u="sng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Conference - </a:t>
            </a:r>
            <a:r>
              <a:rPr lang="sr-Latn-RS" sz="1400" b="1" u="sng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sr-Latn-RS" sz="1400" b="1" u="sng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</a:t>
            </a:r>
            <a:r>
              <a:rPr lang="sr-Latn-RS" sz="14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 with </a:t>
            </a:r>
            <a:r>
              <a:rPr lang="sr-Latn-RS" sz="14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September </a:t>
            </a:r>
            <a:r>
              <a:rPr lang="sr-Latn-RS" sz="14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sr-Latn-RS" sz="14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6" y="1371600"/>
            <a:ext cx="27432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4" t="20463" r="13915"/>
          <a:stretch/>
        </p:blipFill>
        <p:spPr bwMode="auto">
          <a:xfrm>
            <a:off x="44938" y="2966484"/>
            <a:ext cx="2982935" cy="207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39" y="1819275"/>
            <a:ext cx="26631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2" t="20273" r="17918"/>
          <a:stretch/>
        </p:blipFill>
        <p:spPr bwMode="auto">
          <a:xfrm>
            <a:off x="3294002" y="3505200"/>
            <a:ext cx="2659409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8" t="19582" r="22334"/>
          <a:stretch/>
        </p:blipFill>
        <p:spPr bwMode="auto">
          <a:xfrm>
            <a:off x="6530162" y="3886200"/>
            <a:ext cx="2604978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800" y="2243470"/>
            <a:ext cx="24570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67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9946" y="370881"/>
            <a:ext cx="8569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600" b="1" u="sng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Aid for Floods Recovery</a:t>
            </a:r>
            <a:endParaRPr lang="sr-Latn-RS" sz="1600" b="1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bs-Latn-BA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1600" b="1" dirty="0" err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nclusive</a:t>
            </a:r>
            <a:r>
              <a:rPr lang="en-US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bs-Latn-BA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 </a:t>
            </a:r>
            <a:r>
              <a:rPr lang="sr-Latn-RS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September</a:t>
            </a:r>
            <a:r>
              <a:rPr lang="en-US" sz="16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2015</a:t>
            </a:r>
            <a:endParaRPr lang="en-US" sz="1600" b="1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1600" b="1" u="sng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8" t="22451" r="12935"/>
          <a:stretch/>
        </p:blipFill>
        <p:spPr bwMode="auto">
          <a:xfrm>
            <a:off x="88897" y="1149160"/>
            <a:ext cx="4400107" cy="2898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50" y="3867150"/>
            <a:ext cx="36576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359" y="3867149"/>
            <a:ext cx="37338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3" t="25740" r="9165" b="10950"/>
          <a:stretch/>
        </p:blipFill>
        <p:spPr bwMode="auto">
          <a:xfrm>
            <a:off x="4533748" y="1341812"/>
            <a:ext cx="4306503" cy="2512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923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2860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hr-HR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Time-frame </a:t>
            </a:r>
            <a:r>
              <a:rPr lang="hr-HR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preparation </a:t>
            </a:r>
            <a:r>
              <a:rPr lang="hr-HR" b="1" dirty="0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Donor </a:t>
            </a:r>
            <a:r>
              <a:rPr lang="hr-HR" b="1" dirty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Mapping Report 2015</a:t>
            </a:r>
            <a:endParaRPr lang="en-US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414622"/>
              </p:ext>
            </p:extLst>
          </p:nvPr>
        </p:nvGraphicFramePr>
        <p:xfrm>
          <a:off x="179510" y="1219200"/>
          <a:ext cx="8784978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62286"/>
                <a:gridCol w="571805"/>
                <a:gridCol w="233485"/>
                <a:gridCol w="530179"/>
                <a:gridCol w="292403"/>
                <a:gridCol w="452126"/>
                <a:gridCol w="314509"/>
                <a:gridCol w="481696"/>
                <a:gridCol w="176850"/>
                <a:gridCol w="565429"/>
                <a:gridCol w="343553"/>
                <a:gridCol w="375134"/>
                <a:gridCol w="375134"/>
                <a:gridCol w="338770"/>
                <a:gridCol w="434770"/>
                <a:gridCol w="176850"/>
                <a:gridCol w="102241"/>
                <a:gridCol w="457758"/>
              </a:tblGrid>
              <a:tr h="55294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Months   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2015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January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February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March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April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May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June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s-Latn-B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July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August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Methodology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Update of database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Preparation of  Donors profiles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Preparation of Sector Chapters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analisys,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DMR c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ompilation, Review and </a:t>
                      </a: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translation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CoM BiH </a:t>
                      </a:r>
                      <a:r>
                        <a:rPr lang="en-US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procedure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</a:t>
                      </a:r>
                      <a:r>
                        <a:rPr lang="bs-Latn-BA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distribution 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and publishing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7"/>
          <p:cNvPicPr>
            <a:picLocks noChangeAspect="1"/>
          </p:cNvPicPr>
          <p:nvPr/>
        </p:nvPicPr>
        <p:blipFill>
          <a:blip r:embed="rId2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9" name="Straight Connector 8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06269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990601"/>
            <a:ext cx="8229240" cy="4572000"/>
          </a:xfrm>
          <a:noFill/>
          <a:ln>
            <a:noFill/>
          </a:ln>
        </p:spPr>
        <p:txBody>
          <a:bodyPr wrap="square" lIns="90000" tIns="45000" rIns="90000" bIns="45000">
            <a:normAutofit/>
          </a:bodyPr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27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1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19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18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solidFill>
                  <a:srgbClr val="000000"/>
                </a:solidFill>
                <a:latin typeface="Lucida Sans Unicode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 rtl="0">
              <a:spcBef>
                <a:spcPts val="400"/>
              </a:spcBef>
              <a:spcAft>
                <a:spcPts val="0"/>
              </a:spcAft>
              <a:buNone/>
            </a:pPr>
            <a:endParaRPr lang="bs-Latn-BA" sz="3200" dirty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2400" b="1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 FOR YOUR ATTENTION !</a:t>
            </a: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endParaRPr lang="sr-Latn-RS" sz="2400" b="1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endParaRPr lang="sr-Latn-RS" sz="2400" b="1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bs-Latn-BA" sz="20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Ministry of Finance and Treasury</a:t>
            </a:r>
            <a:endParaRPr lang="bs-Latn-BA" sz="2000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endParaRPr lang="sr-Latn-RS" sz="2400" b="1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endParaRPr lang="sr-Latn-RS" sz="1800" b="1" smtClean="0">
              <a:solidFill>
                <a:srgbClr val="2D2D8A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8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Edina Topcagic</a:t>
            </a:r>
            <a:r>
              <a:rPr lang="sr-Latn-RS" sz="18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800" b="1" smtClean="0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 </a:t>
            </a:r>
            <a:r>
              <a:rPr lang="en-GB" sz="1800" b="1">
                <a:solidFill>
                  <a:srgbClr val="2D2D8A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Division for the Coordination and Mobilisation of International Aid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404664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800" lvl="0">
              <a:spcBef>
                <a:spcPts val="400"/>
              </a:spcBef>
            </a:pPr>
            <a:r>
              <a:rPr lang="x-none" b="1" smtClean="0">
                <a:latin typeface="Lucida Sans" pitchFamily="34" charset="0"/>
                <a:cs typeface="Calibri" pitchFamily="32"/>
              </a:rPr>
              <a:t>    </a:t>
            </a:r>
            <a:endParaRPr lang="en-US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6204600" y="6149519"/>
            <a:ext cx="482400" cy="5900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2"/>
          <p:cNvSpPr/>
          <p:nvPr/>
        </p:nvSpPr>
        <p:spPr>
          <a:xfrm>
            <a:off x="6687000" y="6120542"/>
            <a:ext cx="2384639" cy="762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BOSNIA </a:t>
            </a:r>
            <a:r>
              <a:rPr lang="bs-Latn-BA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bs-Latn-BA" sz="1100" b="1" i="0" u="none" strike="noStrike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HERZEGOVINA</a:t>
            </a:r>
          </a:p>
          <a:p>
            <a:pPr marL="0" marR="0" lvl="0" indent="0" algn="ctr" rtl="0" hangingPunct="1">
              <a:spcBef>
                <a:spcPts val="0"/>
              </a:spcBef>
              <a:spcAft>
                <a:spcPts val="601"/>
              </a:spcAft>
              <a:buNone/>
              <a:tabLst/>
            </a:pP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Ministry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of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Finance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and</a:t>
            </a:r>
            <a:r>
              <a:rPr lang="sr-Latn-RS" sz="1100" b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 </a:t>
            </a:r>
            <a:r>
              <a:rPr lang="sr-Latn-RS" sz="1100" b="1" err="1" smtClean="0">
                <a:solidFill>
                  <a:srgbClr val="16515F"/>
                </a:solidFill>
                <a:latin typeface="Arial" pitchFamily="34"/>
                <a:ea typeface="Lucida Sans Unicode" pitchFamily="2"/>
                <a:cs typeface="Arial" pitchFamily="34"/>
              </a:rPr>
              <a:t>Treasury</a:t>
            </a: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  <a:p>
            <a:pPr marL="0" marR="0" lvl="0" indent="0" algn="ctr" rtl="0" hangingPunct="1">
              <a:lnSpc>
                <a:spcPct val="125000"/>
              </a:lnSpc>
              <a:spcBef>
                <a:spcPts val="0"/>
              </a:spcBef>
              <a:spcAft>
                <a:spcPts val="601"/>
              </a:spcAft>
              <a:buNone/>
              <a:tabLst>
                <a:tab pos="0" algn="l"/>
                <a:tab pos="447840" algn="l"/>
                <a:tab pos="896759" algn="l"/>
                <a:tab pos="1346040" algn="l"/>
                <a:tab pos="1795320" algn="l"/>
                <a:tab pos="2244600" algn="l"/>
                <a:tab pos="2693880" algn="l"/>
                <a:tab pos="3143159" algn="l"/>
                <a:tab pos="3592440" algn="l"/>
                <a:tab pos="4041719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79" algn="l"/>
                <a:tab pos="7635960" algn="l"/>
                <a:tab pos="8085240" algn="l"/>
                <a:tab pos="8534520" algn="l"/>
                <a:tab pos="8983800" algn="l"/>
              </a:tabLst>
            </a:pPr>
            <a:endParaRPr lang="x-none" sz="1100" b="1" i="0" u="none" strike="noStrike">
              <a:solidFill>
                <a:srgbClr val="16515F"/>
              </a:solidFill>
              <a:latin typeface="Arial" pitchFamily="34"/>
              <a:ea typeface="Lucida Sans Unicode" pitchFamily="2"/>
              <a:cs typeface="Arial" pitchFamily="34"/>
            </a:endParaRPr>
          </a:p>
        </p:txBody>
      </p:sp>
      <p:sp>
        <p:nvSpPr>
          <p:cNvPr id="13" name="Straight Connector 12"/>
          <p:cNvSpPr/>
          <p:nvPr/>
        </p:nvSpPr>
        <p:spPr>
          <a:xfrm>
            <a:off x="774359" y="6033960"/>
            <a:ext cx="8406001" cy="0"/>
          </a:xfrm>
          <a:prstGeom prst="line">
            <a:avLst/>
          </a:prstGeom>
          <a:noFill/>
          <a:ln w="9360">
            <a:solidFill>
              <a:srgbClr val="16515F"/>
            </a:solidFill>
            <a:custDash>
              <a:ds d="100000" sp="100000"/>
            </a:custDash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x-none" sz="1800" b="0" i="0" u="none" strike="noStrike" kern="1200">
              <a:ln>
                <a:noFill/>
              </a:ln>
              <a:latin typeface="Arial" pitchFamily="18"/>
              <a:ea typeface="Lucida Sans Unicode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6222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1133</TotalTime>
  <Words>231</Words>
  <Application>Microsoft Office PowerPoint</Application>
  <PresentationFormat>On-screen Show (4:3)</PresentationFormat>
  <Paragraphs>129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Floods 2014  Realization of Funds Pledged at the Brussels Donors’ Conference                      Inclusive with 30 September 2015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XP</dc:creator>
  <cp:lastModifiedBy>USER</cp:lastModifiedBy>
  <cp:revision>239</cp:revision>
  <cp:lastPrinted>2015-09-23T09:25:03Z</cp:lastPrinted>
  <dcterms:created xsi:type="dcterms:W3CDTF">2013-04-15T20:53:43Z</dcterms:created>
  <dcterms:modified xsi:type="dcterms:W3CDTF">2016-04-14T08:25:27Z</dcterms:modified>
</cp:coreProperties>
</file>